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68" r:id="rId3"/>
    <p:sldId id="269" r:id="rId4"/>
    <p:sldId id="270" r:id="rId5"/>
    <p:sldId id="258" r:id="rId6"/>
    <p:sldId id="259" r:id="rId7"/>
    <p:sldId id="260" r:id="rId8"/>
    <p:sldId id="262" r:id="rId9"/>
    <p:sldId id="266" r:id="rId10"/>
    <p:sldId id="263" r:id="rId11"/>
    <p:sldId id="265" r:id="rId12"/>
    <p:sldId id="267" r:id="rId13"/>
    <p:sldId id="27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55" d="100"/>
          <a:sy n="55" d="100"/>
        </p:scale>
        <p:origin x="-84" y="-1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449901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445259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2295412"/>
      </p:ext>
    </p:extLst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74021"/>
      </p:ext>
    </p:extLst>
  </p:cSld>
  <p:clrMapOvr>
    <a:masterClrMapping/>
  </p:clrMapOvr>
  <p:transition spd="slow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3693695"/>
      </p:ext>
    </p:extLst>
  </p:cSld>
  <p:clrMapOvr>
    <a:masterClrMapping/>
  </p:clrMapOvr>
  <p:transition spd="slow"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235893"/>
      </p:ext>
    </p:extLst>
  </p:cSld>
  <p:clrMapOvr>
    <a:masterClrMapping/>
  </p:clrMapOvr>
  <p:transition spd="slow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203160"/>
      </p:ext>
    </p:extLst>
  </p:cSld>
  <p:clrMapOvr>
    <a:masterClrMapping/>
  </p:clrMapOvr>
  <p:transition spd="slow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253612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655507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828976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533715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096306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895551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882305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038906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588754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B22F7-2C59-43F5-853A-2C974C602FBE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D26DA7-5AB6-4303-982F-D78DF5A0EF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17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ransition spd="slow">
    <p:strips dir="r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2527" y="196908"/>
            <a:ext cx="95323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труда, занятости и социальной защиты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Республики Татарстан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7468" y="0"/>
            <a:ext cx="1597616" cy="160333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419916" y="5960700"/>
            <a:ext cx="1497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2014 год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9033" y="2169227"/>
            <a:ext cx="8859293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Государственная программа </a:t>
            </a:r>
          </a:p>
          <a:p>
            <a:pPr algn="ctr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государственной национальной политики в Республике </a:t>
            </a: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Татарстан 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 2014-2020 годы»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961041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315550"/>
              </p:ext>
            </p:extLst>
          </p:nvPr>
        </p:nvGraphicFramePr>
        <p:xfrm>
          <a:off x="616945" y="1076459"/>
          <a:ext cx="8732761" cy="5030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7210"/>
                <a:gridCol w="5585551"/>
              </a:tblGrid>
              <a:tr h="67169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Номинации конкурса</a:t>
                      </a:r>
                      <a:endParaRPr lang="ru-RU" sz="2400" b="1" kern="1200" dirty="0">
                        <a:solidFill>
                          <a:schemeClr val="lt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91428" marR="91428" marT="45700" marB="4570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25203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3. Лучшая программа специализированного учреждения для несовершеннолетних, посвященная культуре, традициям, обычаям народов, проживающих в Республике Татарстан, с привлечением социально-ориентированных некоммерческих, общественных организаций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91428" marR="91428"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Направленность программы на формирование у подрастающего поколения высоконравственных, морально-психологических и этических качеств, среди которых важная роль принадлежит воспитанию чувств ответственности за сохранение традиций и обычаев своего народа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привлечением с привлечением социально-ориентированных некоммерческих, общественных организаций</a:t>
                      </a:r>
                      <a:endParaRPr lang="ru-RU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Garamond" pitchFamily="18" charset="0"/>
                      </a:endParaRPr>
                    </a:p>
                    <a:p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ramond" pitchFamily="18" charset="0"/>
                      </a:endParaRPr>
                    </a:p>
                  </a:txBody>
                  <a:tcPr marL="91428" marR="91428" marT="45700" marB="4570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6945" y="216382"/>
            <a:ext cx="8681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труда, занятости и социальной защиты Республики Татарстан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7468" y="0"/>
            <a:ext cx="1597616" cy="16033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771814"/>
              </p:ext>
            </p:extLst>
          </p:nvPr>
        </p:nvGraphicFramePr>
        <p:xfrm>
          <a:off x="275574" y="601249"/>
          <a:ext cx="9507254" cy="6087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043"/>
                <a:gridCol w="6599211"/>
              </a:tblGrid>
              <a:tr h="122556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Состав Конкурсной комиссии по проведению Республиканского конкурса эффективных практик по воспитанию детей и подростков в духе уважения к культуре, традициям и обычаям народов, проживающих в Татарстане, в специализированных учреждениях для несовершеннолетних, нуждающихся в социальной реабилитации, Республики Татарстан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91428" marR="91428" marT="45700" marB="4570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77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Габдулахатов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Азат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Хабибулхакович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министра труда, занятости и социальной защиты Республики Татарстан – председатель комиссии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3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Журавлева Татьяна Борисовна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Директор ГАУСО «Республиканский информационно-методический центр социальной помощи «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Гаилэ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заместитель председателя комиссии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5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Пиядина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Юлия Алексеевна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</a:t>
                      </a:r>
                      <a:r>
                        <a:rPr lang="ru-RU" sz="1400" baseline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директора </a:t>
                      </a:r>
                      <a:r>
                        <a:rPr lang="ru-RU" sz="14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ГАУСО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«Республиканский информационно-методический центр социальной помощи «Гаилэ» – секретарь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комиссии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21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kern="1200" dirty="0" smtClean="0">
                          <a:solidFill>
                            <a:srgbClr val="000099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Члены конкурсной</a:t>
                      </a:r>
                      <a:r>
                        <a:rPr lang="ru-RU" sz="1400" b="1" i="1" kern="1200" baseline="0" dirty="0" smtClean="0">
                          <a:solidFill>
                            <a:srgbClr val="000099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комиссии</a:t>
                      </a:r>
                      <a:endParaRPr lang="ru-RU" sz="1400" b="1" i="1" kern="1200" dirty="0">
                        <a:solidFill>
                          <a:srgbClr val="000099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91428" marR="91428" marT="45700" marB="45700"/>
                </a:tc>
                <a:tc hMerge="1"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8" marR="91428" marT="45700" marB="45700"/>
                </a:tc>
              </a:tr>
              <a:tr h="513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Фомичева Татьяна Васильевна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 методологии социального обслуживания Министерства труда, занятости и социальной защиты Республики Татарстан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Чернова Людмила Тимофеевна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22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начальника отдела методологии социального обслуживания Министерства труда, занятости и социальной защиты Республики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Татарстан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255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Гинсбург Мария Владимировна 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Заместитель начальника отдела </a:t>
                      </a:r>
                      <a:r>
                        <a:rPr lang="ru-RU" sz="1400" b="0" spc="-75" dirty="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профессиональной подготовки кадров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Министерства труда, занятости и социальной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защиты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Республики Татарстан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9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Гильманов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Амир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Зарифович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Старший методист ГАУСО «Республиканский информационно-методический центр социальной помощи «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Гаилэ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», доктор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социологических наук, профессор, главный научный сотрудник центра перспективных экономических исследований Академии наук Республики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Татарстан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Вафина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Дилара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Фазыловна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Главный редактор газеты «Моя газета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93214" y="142297"/>
            <a:ext cx="8350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труда, занятости и социальной защиты Республики Татарстан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7468" y="0"/>
            <a:ext cx="1597616" cy="16033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93214" y="142297"/>
            <a:ext cx="8350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труда, занятости и социальной защиты Республики Татарстан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7468" y="0"/>
            <a:ext cx="1597616" cy="1603332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34638"/>
              </p:ext>
            </p:extLst>
          </p:nvPr>
        </p:nvGraphicFramePr>
        <p:xfrm>
          <a:off x="180791" y="603069"/>
          <a:ext cx="10206677" cy="61430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2145752"/>
                <a:gridCol w="8060925"/>
              </a:tblGrid>
              <a:tr h="547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aramond" pitchFamily="18" charset="0"/>
                        </a:rPr>
                        <a:t>Наименование </a:t>
                      </a:r>
                      <a:r>
                        <a:rPr lang="ru-RU" sz="1800" dirty="0">
                          <a:effectLst/>
                          <a:latin typeface="Garamond" pitchFamily="18" charset="0"/>
                        </a:rPr>
                        <a:t>критерия</a:t>
                      </a:r>
                      <a:endParaRPr lang="ru-RU" sz="1800" dirty="0">
                        <a:effectLst/>
                        <a:latin typeface="Garamond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072" marR="5107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aramond" pitchFamily="18" charset="0"/>
                        </a:rPr>
                        <a:t>Содержание </a:t>
                      </a:r>
                      <a:r>
                        <a:rPr lang="ru-RU" sz="1800" dirty="0">
                          <a:effectLst/>
                          <a:latin typeface="Garamond" pitchFamily="18" charset="0"/>
                        </a:rPr>
                        <a:t>критерия</a:t>
                      </a:r>
                      <a:endParaRPr lang="ru-RU" sz="1800" dirty="0">
                        <a:effectLst/>
                        <a:latin typeface="Garamond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072" marR="5107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17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Garamond" pitchFamily="18" charset="0"/>
                        </a:rPr>
                        <a:t>1. Целевая направленность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Garamond" pitchFamily="18" charset="0"/>
                        </a:rPr>
                        <a:t>программы </a:t>
                      </a:r>
                      <a:endParaRPr lang="ru-RU" sz="1600" i="1" dirty="0">
                        <a:effectLst/>
                        <a:latin typeface="Garamond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072" marR="510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Garamond" pitchFamily="18" charset="0"/>
                        </a:rPr>
                        <a:t>1. Соответствие программы номинациям Конкурса, рекомендуемой тематике.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Garamond" pitchFamily="18" charset="0"/>
                        </a:rPr>
                        <a:t>2. Адресность программы (соответствие целей и задач программы потребностям целевой группы, на которую направлена работа).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Garamond" pitchFamily="18" charset="0"/>
                        </a:rPr>
                        <a:t>3. Четкость формулирования цели.</a:t>
                      </a:r>
                      <a:endParaRPr lang="ru-RU" sz="1600" b="0" dirty="0">
                        <a:effectLst/>
                        <a:latin typeface="Garamond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072" marR="51072" marT="0" marB="0"/>
                </a:tc>
              </a:tr>
              <a:tr h="152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Garamond" pitchFamily="18" charset="0"/>
                        </a:rPr>
                        <a:t>2. Содержание программы </a:t>
                      </a:r>
                      <a:endParaRPr lang="ru-RU" sz="1600" i="1" dirty="0">
                        <a:effectLst/>
                        <a:latin typeface="Garamond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072" marR="510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Garamond" pitchFamily="18" charset="0"/>
                        </a:rPr>
                        <a:t>1. Соответствие деятельности, планируемой к осуществлению в рамках программы, уставной деятельности Заявителя.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Garamond" pitchFamily="18" charset="0"/>
                        </a:rPr>
                        <a:t>2. Направленность программы: на решение проблемы, актуальной для целевой группы.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Garamond" pitchFamily="18" charset="0"/>
                        </a:rPr>
                        <a:t>3. Соответствие содержания программы цели программы, приоритетам, изложенным в Положении.</a:t>
                      </a:r>
                      <a:endParaRPr lang="ru-RU" sz="1600" b="0" dirty="0">
                        <a:effectLst/>
                        <a:latin typeface="Garamond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072" marR="51072" marT="0" marB="0"/>
                </a:tc>
              </a:tr>
              <a:tr h="1017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Garamond" pitchFamily="18" charset="0"/>
                        </a:rPr>
                        <a:t>3. Результативность программы </a:t>
                      </a:r>
                      <a:endParaRPr lang="ru-RU" sz="1600" i="1" dirty="0">
                        <a:effectLst/>
                        <a:latin typeface="Garamond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072" marR="510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4785" algn="l"/>
                        </a:tabLst>
                      </a:pPr>
                      <a:r>
                        <a:rPr lang="ru-RU" sz="1600" b="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Garamond" pitchFamily="18" charset="0"/>
                        </a:rPr>
                        <a:t>1. Результаты, в ходе реализации программы</a:t>
                      </a:r>
                      <a:r>
                        <a:rPr lang="ru-RU" sz="1600" b="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Garamond" pitchFamily="18" charset="0"/>
                        </a:rPr>
                        <a:t>(формирование у детей мотивационных установок на здоровый образ жизни и т.п.).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Garamond" pitchFamily="18" charset="0"/>
                        </a:rPr>
                        <a:t>2. Наличие обратной связи с целевой группой программы, позволяющей оценить достигнутые результаты.</a:t>
                      </a:r>
                      <a:endParaRPr lang="ru-RU" sz="1600" b="0" dirty="0">
                        <a:effectLst/>
                        <a:latin typeface="Garamond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072" marR="51072" marT="0" marB="0"/>
                </a:tc>
              </a:tr>
              <a:tr h="2034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Garamond" pitchFamily="18" charset="0"/>
                        </a:rPr>
                        <a:t>4. Оценка методов достижения целей и задач программы </a:t>
                      </a:r>
                      <a:endParaRPr lang="ru-RU" sz="1600" i="1" dirty="0">
                        <a:effectLst/>
                        <a:latin typeface="Garamond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072" marR="510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Garamond" pitchFamily="18" charset="0"/>
                        </a:rPr>
                        <a:t>1. Использование в работах результативных, в том числе инновационных, социальных технологий, моделей и методик, соответствующих цели и задачам программы.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Garamond" pitchFamily="18" charset="0"/>
                        </a:rPr>
                        <a:t>2. Включение в работы мероприятий по обобщению и распространению инновационных методик, технологий и моделей работы, использованных в программе.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Garamond" pitchFamily="18" charset="0"/>
                        </a:rPr>
                        <a:t>3. Устойчивость работ к возможным рискам.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Garamond" pitchFamily="18" charset="0"/>
                        </a:rPr>
                        <a:t>4. Обеспечение доступности, безопасности мероприятий.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Garamond" pitchFamily="18" charset="0"/>
                        </a:rPr>
                        <a:t>5. Включение в работы мероприятий по информированию местного сообщества о цели, ходе реализации и результатах программы.</a:t>
                      </a:r>
                      <a:endParaRPr lang="ru-RU" sz="1600" b="0" dirty="0">
                        <a:effectLst/>
                        <a:latin typeface="Garamond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072" marR="510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10714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2527" y="196908"/>
            <a:ext cx="95323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труда, занятости и социальной защиты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Республики Татарстан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7468" y="0"/>
            <a:ext cx="1597616" cy="160333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61395" y="2700067"/>
            <a:ext cx="8859293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800" b="1" dirty="0" smtClean="0"/>
              <a:t>Благодарю за внимание!</a:t>
            </a:r>
            <a:endParaRPr lang="ru-RU" alt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96961041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2527" y="196908"/>
            <a:ext cx="95323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труда, занятости и социальной защиты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Республики Татарстан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7468" y="0"/>
            <a:ext cx="1597616" cy="160333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39033" y="2169227"/>
            <a:ext cx="885929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2158" y="1000663"/>
          <a:ext cx="8949427" cy="5010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534"/>
                <a:gridCol w="6500893"/>
              </a:tblGrid>
              <a:tr h="856040">
                <a:tc gridSpan="2">
                  <a:txBody>
                    <a:bodyPr/>
                    <a:lstStyle/>
                    <a:p>
                      <a:pPr algn="ctr" eaLnBrk="1" hangingPunct="1"/>
                      <a:r>
                        <a:rPr lang="ru-RU" altLang="ru-RU" sz="1800" b="1" dirty="0" smtClean="0">
                          <a:latin typeface="+mj-lt"/>
                        </a:rPr>
                        <a:t>п.1.10.</a:t>
                      </a:r>
                    </a:p>
                    <a:p>
                      <a:pPr algn="ctr" eaLnBrk="1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курсов по изучению истории России и </a:t>
                      </a:r>
                    </a:p>
                    <a:p>
                      <a:pPr algn="ctr" eaLnBrk="1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основам законодательства Российской Федерации </a:t>
                      </a:r>
                    </a:p>
                    <a:p>
                      <a:pPr algn="ctr" eaLnBrk="1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для трудовых мигрантов</a:t>
                      </a:r>
                      <a:endParaRPr lang="ru-RU" altLang="ru-RU" sz="1800" b="1" dirty="0" smtClean="0">
                        <a:latin typeface="+mj-lt"/>
                      </a:endParaRPr>
                    </a:p>
                  </a:txBody>
                  <a:tcPr marL="91438" marR="91438" marT="45710" marB="4571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21004">
                <a:tc>
                  <a:txBody>
                    <a:bodyPr/>
                    <a:lstStyle/>
                    <a:p>
                      <a:r>
                        <a:rPr lang="ru-RU" altLang="ru-RU" sz="1800" b="1" i="1" dirty="0" smtClean="0">
                          <a:solidFill>
                            <a:srgbClr val="000099"/>
                          </a:solidFill>
                          <a:latin typeface="+mj-lt"/>
                        </a:rPr>
                        <a:t>Цель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38" marR="91438"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j-lt"/>
                        </a:rPr>
                        <a:t>ежегодная</a:t>
                      </a:r>
                      <a:r>
                        <a:rPr lang="ru-RU" sz="1800" b="1" baseline="0" dirty="0" smtClean="0">
                          <a:latin typeface="+mj-lt"/>
                        </a:rPr>
                        <a:t> организация курсов по изучению истории России и основам законодательства Российской Федерации длят  трудовых мигрантов</a:t>
                      </a:r>
                      <a:endParaRPr lang="ru-RU" sz="1800" b="1" dirty="0" smtClean="0">
                        <a:latin typeface="+mj-lt"/>
                      </a:endParaRPr>
                    </a:p>
                  </a:txBody>
                  <a:tcPr marL="91438" marR="91438" marT="45710" marB="45710"/>
                </a:tc>
              </a:tr>
              <a:tr h="975334">
                <a:tc>
                  <a:txBody>
                    <a:bodyPr/>
                    <a:lstStyle/>
                    <a:p>
                      <a:r>
                        <a:rPr lang="tt-RU" altLang="ru-RU" sz="1800" b="1" i="1" dirty="0" smtClean="0">
                          <a:solidFill>
                            <a:srgbClr val="000099"/>
                          </a:solidFill>
                          <a:latin typeface="+mj-lt"/>
                        </a:rPr>
                        <a:t>Задача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38" marR="91438"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организация курсов по изучению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истории России и основам законодательства Российской Федерации длят 100 трудовых мигрантов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8" marR="91438" marT="45710" marB="45710"/>
                </a:tc>
              </a:tr>
              <a:tr h="489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i="1" dirty="0" smtClean="0">
                          <a:solidFill>
                            <a:srgbClr val="000099"/>
                          </a:solidFill>
                          <a:latin typeface="+mj-lt"/>
                        </a:rPr>
                        <a:t>Целевая группа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38" marR="91438"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j-lt"/>
                          <a:cs typeface="Times New Roman" pitchFamily="18" charset="0"/>
                        </a:rPr>
                        <a:t>трудовые мигранты</a:t>
                      </a:r>
                      <a:endParaRPr lang="ru-RU" sz="1800" b="1" dirty="0">
                        <a:latin typeface="+mj-lt"/>
                      </a:endParaRPr>
                    </a:p>
                  </a:txBody>
                  <a:tcPr marL="91438" marR="91438" marT="45710" marB="45710"/>
                </a:tc>
              </a:tr>
              <a:tr h="1335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i="1" dirty="0" smtClean="0">
                          <a:solidFill>
                            <a:srgbClr val="000099"/>
                          </a:solidFill>
                          <a:latin typeface="+mj-lt"/>
                        </a:rPr>
                        <a:t>Индикаторы оценки конечных результатов на 2014 г.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38" marR="91438" marT="45710" marB="45710"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800" b="1" baseline="0" dirty="0" smtClean="0">
                          <a:latin typeface="+mj-lt"/>
                        </a:rPr>
                        <a:t>100 трудовых мигрантов направлены на курсы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 изучению истории России и  основам  законодательства Российской Федерации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+mj-lt"/>
                        <a:cs typeface="Times New Roman" pitchFamily="18" charset="0"/>
                      </a:endParaRPr>
                    </a:p>
                  </a:txBody>
                  <a:tcPr marL="91438" marR="91438" marT="45710" marB="4571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61041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2527" y="196908"/>
            <a:ext cx="95323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труда, занятости и социальной защиты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Республики Татарстан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7468" y="0"/>
            <a:ext cx="1597616" cy="1603332"/>
          </a:xfrm>
          <a:prstGeom prst="rect">
            <a:avLst/>
          </a:prstGeom>
          <a:noFill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76377" y="974784"/>
          <a:ext cx="8918247" cy="4960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94"/>
                <a:gridCol w="8354053"/>
              </a:tblGrid>
              <a:tr h="404899">
                <a:tc gridSpan="2">
                  <a:txBody>
                    <a:bodyPr/>
                    <a:lstStyle/>
                    <a:p>
                      <a:pPr algn="ctr" eaLnBrk="1" hangingPunct="1"/>
                      <a:r>
                        <a:rPr lang="ru-RU" altLang="ru-RU" sz="1800" b="1" dirty="0" smtClean="0">
                          <a:latin typeface="+mj-lt"/>
                        </a:rPr>
                        <a:t>Планируемые этапы реализации</a:t>
                      </a:r>
                    </a:p>
                  </a:txBody>
                  <a:tcPr marL="91438" marR="91438" marT="45710" marB="4571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15970">
                <a:tc>
                  <a:txBody>
                    <a:bodyPr/>
                    <a:lstStyle/>
                    <a:p>
                      <a:r>
                        <a:rPr lang="ru-RU" altLang="ru-RU" sz="1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ru-RU" altLang="ru-RU" sz="1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8" marR="91438"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Разработка Министерством образования и науки</a:t>
                      </a:r>
                      <a:r>
                        <a:rPr lang="ru-RU" altLang="ru-RU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Республики Татарстан </a:t>
                      </a:r>
                      <a:r>
                        <a:rPr lang="ru-RU" altLang="ru-RU" sz="1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учебно-методических комплектов (пособий) по истории России и основам законодательства Российской Федерации для трудовых мигрантов, определяющих</a:t>
                      </a:r>
                      <a:r>
                        <a:rPr lang="ru-RU" altLang="ru-RU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содержание курсов</a:t>
                      </a:r>
                      <a:endParaRPr lang="ru-RU" altLang="ru-RU" sz="18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8" marR="91438" marT="45710" marB="45710"/>
                </a:tc>
              </a:tr>
              <a:tr h="192335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j-lt"/>
                        </a:rPr>
                        <a:t>2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38" marR="91438"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Осуществление подбора работодателей / мигрантов, привлеченных для работы на транспорте, в сферу обслуживания</a:t>
                      </a:r>
                      <a:r>
                        <a:rPr lang="ru-RU" altLang="ru-RU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населения, с учетом следующих критериев отбора для обучающихся: возраст до 35 лет, наличие среднего (полного) образования, трудовой квалификации и работы на территории республики, удовлетворительное состояние здоровья.</a:t>
                      </a:r>
                    </a:p>
                  </a:txBody>
                  <a:tcPr marL="91438" marR="91438" marT="45710" marB="45710"/>
                </a:tc>
              </a:tr>
              <a:tr h="1315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j-lt"/>
                        </a:rPr>
                        <a:t>3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38" marR="91438" marT="45710" marB="45710"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Организация проведения курсов по изучению истории России и </a:t>
                      </a:r>
                    </a:p>
                    <a:p>
                      <a:pPr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основам законодательства Российской Федерации </a:t>
                      </a:r>
                    </a:p>
                    <a:p>
                      <a:pPr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для трудовых мигрантов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latin typeface="+mj-lt"/>
                      </a:endParaRPr>
                    </a:p>
                  </a:txBody>
                  <a:tcPr marL="91438" marR="91438" marT="45710" marB="4571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61041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2527" y="196908"/>
            <a:ext cx="95323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труда, занятости и социальной защиты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Республики Татарстан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7468" y="0"/>
            <a:ext cx="1597616" cy="1603332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48257" y="1002591"/>
          <a:ext cx="9561901" cy="4009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381"/>
                <a:gridCol w="1682617"/>
                <a:gridCol w="3306760"/>
                <a:gridCol w="3217143"/>
              </a:tblGrid>
              <a:tr h="718573">
                <a:tc>
                  <a:txBody>
                    <a:bodyPr/>
                    <a:lstStyle/>
                    <a:p>
                      <a:r>
                        <a:rPr lang="tt-RU" sz="1800" b="1" dirty="0" smtClean="0">
                          <a:latin typeface="+mj-lt"/>
                        </a:rPr>
                        <a:t>сроки</a:t>
                      </a:r>
                      <a:endParaRPr lang="ru-RU" sz="1800" b="1" dirty="0">
                        <a:latin typeface="+mj-lt"/>
                      </a:endParaRP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latin typeface="+mj-lt"/>
                        </a:rPr>
                        <a:t>сумма, </a:t>
                      </a:r>
                      <a:br>
                        <a:rPr lang="ru-RU" altLang="ru-RU" sz="1800" b="1" dirty="0" smtClean="0">
                          <a:latin typeface="+mj-lt"/>
                        </a:rPr>
                      </a:br>
                      <a:r>
                        <a:rPr lang="ru-RU" altLang="ru-RU" sz="1800" b="1" dirty="0" smtClean="0">
                          <a:latin typeface="+mj-lt"/>
                        </a:rPr>
                        <a:t>тыс. руб.</a:t>
                      </a:r>
                      <a:endParaRPr lang="ru-RU" sz="1800" b="1" dirty="0">
                        <a:latin typeface="+mj-lt"/>
                      </a:endParaRP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1800" b="1" dirty="0" smtClean="0">
                          <a:latin typeface="+mj-lt"/>
                        </a:rPr>
                        <a:t>мероприятие*</a:t>
                      </a:r>
                      <a:endParaRPr lang="ru-RU" sz="1800" b="1" dirty="0">
                        <a:latin typeface="+mj-lt"/>
                      </a:endParaRP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1800" b="1" dirty="0" smtClean="0">
                          <a:latin typeface="+mj-lt"/>
                        </a:rPr>
                        <a:t>ожидаемый результат</a:t>
                      </a:r>
                      <a:endParaRPr lang="ru-RU" sz="1800" b="1" dirty="0">
                        <a:latin typeface="+mj-lt"/>
                      </a:endParaRPr>
                    </a:p>
                  </a:txBody>
                  <a:tcPr marL="91437" marR="91437" marT="45718" marB="45718"/>
                </a:tc>
              </a:tr>
              <a:tr h="718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latin typeface="+mj-lt"/>
                        </a:rPr>
                        <a:t>2 квартал</a:t>
                      </a:r>
                      <a:endParaRPr lang="ru-RU" sz="1800" b="1" dirty="0" smtClean="0">
                        <a:latin typeface="+mj-lt"/>
                      </a:endParaRP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latin typeface="+mj-lt"/>
                        </a:rPr>
                        <a:t>333,33 тыс.рублей </a:t>
                      </a:r>
                      <a:endParaRPr lang="ru-RU" sz="1800" b="1" dirty="0">
                        <a:latin typeface="+mj-lt"/>
                      </a:endParaRPr>
                    </a:p>
                  </a:txBody>
                  <a:tcPr marL="91437" marR="91437" marT="45718" marB="45718"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Осуществление  финансирования организации курсов на условиях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со стороны работодателя</a:t>
                      </a:r>
                    </a:p>
                  </a:txBody>
                  <a:tcPr marL="91437" marR="91437" marT="45718" marB="45718"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 трудовых мигрантов направлены на курсы по изучению истории России и  основам  законодательства Российской Федерации </a:t>
                      </a:r>
                    </a:p>
                    <a:p>
                      <a:endParaRPr lang="ru-RU" sz="1800" b="1" dirty="0">
                        <a:latin typeface="+mj-lt"/>
                      </a:endParaRPr>
                    </a:p>
                  </a:txBody>
                  <a:tcPr marL="91437" marR="91437" marT="45718" marB="45718" anchor="ctr"/>
                </a:tc>
              </a:tr>
              <a:tr h="718573">
                <a:tc>
                  <a:txBody>
                    <a:bodyPr/>
                    <a:lstStyle/>
                    <a:p>
                      <a:r>
                        <a:rPr lang="ru-RU" altLang="ru-RU" sz="1800" b="1" dirty="0" smtClean="0">
                          <a:latin typeface="+mj-lt"/>
                        </a:rPr>
                        <a:t>3 квартал</a:t>
                      </a:r>
                      <a:endParaRPr lang="ru-RU" sz="1800" b="1" dirty="0">
                        <a:latin typeface="+mj-lt"/>
                      </a:endParaRP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800" b="1" dirty="0" smtClean="0">
                          <a:latin typeface="+mj-lt"/>
                        </a:rPr>
                        <a:t>333,34 тыс.рублей</a:t>
                      </a:r>
                      <a:endParaRPr lang="ru-RU" sz="1800" b="1" dirty="0">
                        <a:latin typeface="+mj-lt"/>
                      </a:endParaRPr>
                    </a:p>
                  </a:txBody>
                  <a:tcPr marL="91437" marR="91437" marT="45718" marB="45718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7" marR="91437" marT="45718" marB="45718"/>
                </a:tc>
                <a:tc v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1" marR="91431" marT="45721" marB="45721"/>
                </a:tc>
              </a:tr>
              <a:tr h="976846">
                <a:tc>
                  <a:txBody>
                    <a:bodyPr/>
                    <a:lstStyle/>
                    <a:p>
                      <a:r>
                        <a:rPr lang="ru-RU" altLang="ru-RU" sz="1800" b="1" dirty="0" smtClean="0">
                          <a:latin typeface="+mj-lt"/>
                        </a:rPr>
                        <a:t>4 квартал</a:t>
                      </a:r>
                      <a:endParaRPr lang="ru-RU" sz="1800" b="1" dirty="0">
                        <a:latin typeface="+mj-lt"/>
                      </a:endParaRP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800" b="1" dirty="0" smtClean="0">
                          <a:latin typeface="+mj-lt"/>
                        </a:rPr>
                        <a:t>333,33 тыс.рублей </a:t>
                      </a:r>
                      <a:endParaRPr lang="ru-RU" sz="1800" b="1" dirty="0">
                        <a:latin typeface="+mj-lt"/>
                      </a:endParaRPr>
                    </a:p>
                  </a:txBody>
                  <a:tcPr marL="91437" marR="91437" marT="45718" marB="45718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7" marR="91437" marT="45718" marB="45718"/>
                </a:tc>
                <a:tc v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1" marR="91431" marT="45721" marB="45721"/>
                </a:tc>
              </a:tr>
              <a:tr h="876790"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+mj-lt"/>
                        </a:rPr>
                        <a:t>Итого:</a:t>
                      </a:r>
                      <a:endParaRPr lang="ru-RU" sz="1800" b="1" dirty="0">
                        <a:latin typeface="+mj-lt"/>
                      </a:endParaRP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j-lt"/>
                        </a:rPr>
                        <a:t>1 000 тыс.рублей</a:t>
                      </a:r>
                      <a:endParaRPr lang="ru-RU" sz="1800" b="1" dirty="0">
                        <a:latin typeface="+mj-lt"/>
                      </a:endParaRPr>
                    </a:p>
                  </a:txBody>
                  <a:tcPr marL="91437" marR="91437" marT="45718" marB="45718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7" marR="91437" marT="45718" marB="45718"/>
                </a:tc>
                <a:tc v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1" marR="91431" marT="45721" marB="45721"/>
                </a:tc>
              </a:tr>
            </a:tbl>
          </a:graphicData>
        </a:graphic>
      </p:graphicFrame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478766" y="5345143"/>
            <a:ext cx="9674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latin typeface="+mj-lt"/>
              </a:rPr>
              <a:t>*При средней стоимости курсов для обучения 1 мигранта – 10 000 рублей</a:t>
            </a:r>
          </a:p>
        </p:txBody>
      </p:sp>
    </p:spTree>
    <p:extLst>
      <p:ext uri="{BB962C8B-B14F-4D97-AF65-F5344CB8AC3E}">
        <p14:creationId xmlns:p14="http://schemas.microsoft.com/office/powerpoint/2010/main" val="196961041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005254"/>
              </p:ext>
            </p:extLst>
          </p:nvPr>
        </p:nvGraphicFramePr>
        <p:xfrm>
          <a:off x="854668" y="1052450"/>
          <a:ext cx="8126494" cy="490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382"/>
                <a:gridCol w="5903112"/>
              </a:tblGrid>
              <a:tr h="2047817">
                <a:tc gridSpan="2">
                  <a:txBody>
                    <a:bodyPr/>
                    <a:lstStyle/>
                    <a:p>
                      <a:pPr algn="ctr" eaLnBrk="1" hangingPunct="1"/>
                      <a:r>
                        <a:rPr lang="ru-RU" sz="2000" kern="1200" dirty="0" smtClean="0">
                          <a:latin typeface="Garamond" pitchFamily="18" charset="0"/>
                        </a:rPr>
                        <a:t>п.</a:t>
                      </a:r>
                      <a:r>
                        <a:rPr lang="ru-RU" sz="2000" kern="1200" baseline="0" dirty="0" smtClean="0">
                          <a:latin typeface="Garamond" pitchFamily="18" charset="0"/>
                        </a:rPr>
                        <a:t> </a:t>
                      </a:r>
                      <a:r>
                        <a:rPr lang="ru-RU" sz="2000" kern="1200" dirty="0" smtClean="0">
                          <a:latin typeface="Garamond" pitchFamily="18" charset="0"/>
                        </a:rPr>
                        <a:t>2.8. «Проведение конкурса эффективных практик по воспитанию детей и подростков в духе уважения к культуре, традициям и обычаям народов, проживающих в Татарстане, в специализированных учреждениях для несовершеннолетних» Государственной программы Республики Татарстан «Реализация государственной национальной политики в Республике Татарстан на 2014–2016 годы»</a:t>
                      </a:r>
                      <a:endParaRPr lang="ru-RU" altLang="ru-RU" sz="2000" b="1" dirty="0" smtClean="0">
                        <a:solidFill>
                          <a:schemeClr val="bg1"/>
                        </a:solidFill>
                        <a:latin typeface="Garamond" pitchFamily="18" charset="0"/>
                      </a:endParaRPr>
                    </a:p>
                  </a:txBody>
                  <a:tcPr marL="91438" marR="91438" marT="45710" marB="4571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83636">
                <a:tc>
                  <a:txBody>
                    <a:bodyPr/>
                    <a:lstStyle/>
                    <a:p>
                      <a:r>
                        <a:rPr lang="ru-RU" altLang="ru-RU" sz="2000" b="1" i="1" dirty="0" smtClean="0">
                          <a:latin typeface="Garamond" pitchFamily="18" charset="0"/>
                        </a:rPr>
                        <a:t>Цель</a:t>
                      </a:r>
                      <a:endParaRPr lang="ru-RU" sz="2000" b="1" i="1" dirty="0">
                        <a:latin typeface="Garamond" pitchFamily="18" charset="0"/>
                      </a:endParaRPr>
                    </a:p>
                  </a:txBody>
                  <a:tcPr marL="91438" marR="91438"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latin typeface="Garamond" pitchFamily="18" charset="0"/>
                        </a:rPr>
                        <a:t>выявление и распространение лучших практик по воспитанию детей и подростков в духе уважения к культуре, традициям и обычаям народов, проживающих в Республике Татарстан, в специализированных учреждениях для несовершеннолетних, нуждающихся в социальной реабилитации</a:t>
                      </a:r>
                      <a:endParaRPr lang="ru-RU" sz="2000" b="1" dirty="0">
                        <a:latin typeface="Garamond" pitchFamily="18" charset="0"/>
                      </a:endParaRPr>
                    </a:p>
                  </a:txBody>
                  <a:tcPr marL="91438" marR="91438" marT="45710" marB="4571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2339" y="252466"/>
            <a:ext cx="8348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труда, занятости и социальной защиты Республики Татарстан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7468" y="0"/>
            <a:ext cx="1597616" cy="16033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444048"/>
              </p:ext>
            </p:extLst>
          </p:nvPr>
        </p:nvGraphicFramePr>
        <p:xfrm>
          <a:off x="363254" y="1064712"/>
          <a:ext cx="9106423" cy="55778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13824"/>
                <a:gridCol w="7992599"/>
              </a:tblGrid>
              <a:tr h="5165591">
                <a:tc>
                  <a:txBody>
                    <a:bodyPr/>
                    <a:lstStyle/>
                    <a:p>
                      <a:r>
                        <a:rPr lang="ru-RU" altLang="ru-RU" sz="2000" i="1" dirty="0" smtClean="0">
                          <a:latin typeface="Garamond" pitchFamily="18" charset="0"/>
                        </a:rPr>
                        <a:t>Задачи</a:t>
                      </a:r>
                      <a:endParaRPr lang="ru-RU" sz="2000" i="1" dirty="0">
                        <a:latin typeface="Garamond" pitchFamily="18" charset="0"/>
                      </a:endParaRPr>
                    </a:p>
                  </a:txBody>
                  <a:tcPr marL="91438" marR="91438" marT="45710" marB="45710"/>
                </a:tc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latin typeface="Garamond" pitchFamily="18" charset="0"/>
                        </a:rPr>
                        <a:t>- поддержка инициатив специализированных учреждений для несовершеннолетних, нуждающихся в социальной реабилитации, Республики Татарстан, в решении проблем воспитания детей и подростков в духе уважения к культуре, традициям и обычаям народов Татарстана;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="0" kern="1200" dirty="0" smtClean="0">
                          <a:latin typeface="Garamond" pitchFamily="18" charset="0"/>
                        </a:rPr>
                        <a:t>- мотивация деятельности специализированных учреждений для несовершеннолетних, нуждающихся в социальной реабилитации, по внедрению инновационных технологий, форм работы с воспитанниками в сфере воспитания детей и подростков в духе уважения к культуре, традициям и обычаям народов, проживающих в Республике Татарстан;</a:t>
                      </a:r>
                    </a:p>
                    <a:p>
                      <a:r>
                        <a:rPr lang="ru-RU" sz="2000" b="0" kern="1200" dirty="0" smtClean="0">
                          <a:latin typeface="Garamond" pitchFamily="18" charset="0"/>
                        </a:rPr>
                        <a:t>- распространение инновационного опыта работы среди специализированных учреждений для несовершеннолетних, нуждающихся в социальной реабилитации, по воспитанию детей и подростков в духе уважения к культуре, традициям и обычаям народов, проживающих в Республике Татарстан;</a:t>
                      </a:r>
                    </a:p>
                    <a:p>
                      <a:r>
                        <a:rPr lang="ru-RU" sz="2000" b="0" kern="1200" dirty="0" smtClean="0">
                          <a:latin typeface="Garamond" pitchFamily="18" charset="0"/>
                        </a:rPr>
                        <a:t>- создание банка эффективных практик по воспитанию у детей и подростков духа уважения к культуре, традициям и обычаям народов Татарстана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L="91438" marR="91438" marT="45710" marB="4571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0478" y="160358"/>
            <a:ext cx="86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труда, занятости и социальной защиты Республики Татарстан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7468" y="0"/>
            <a:ext cx="1597616" cy="16033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329753"/>
              </p:ext>
            </p:extLst>
          </p:nvPr>
        </p:nvGraphicFramePr>
        <p:xfrm>
          <a:off x="488402" y="2756743"/>
          <a:ext cx="9066881" cy="3840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212"/>
                <a:gridCol w="1595507"/>
                <a:gridCol w="3135570"/>
                <a:gridCol w="3050592"/>
              </a:tblGrid>
              <a:tr h="603248">
                <a:tc>
                  <a:txBody>
                    <a:bodyPr/>
                    <a:lstStyle/>
                    <a:p>
                      <a:r>
                        <a:rPr lang="tt-RU" sz="2000" b="1" dirty="0" smtClean="0">
                          <a:latin typeface="Garamond" pitchFamily="18" charset="0"/>
                        </a:rPr>
                        <a:t>сроки</a:t>
                      </a:r>
                      <a:endParaRPr lang="ru-RU" sz="2000" b="1" dirty="0">
                        <a:latin typeface="Garamond" pitchFamily="18" charset="0"/>
                      </a:endParaRP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1" dirty="0" smtClean="0">
                          <a:latin typeface="Garamond" pitchFamily="18" charset="0"/>
                        </a:rPr>
                        <a:t>сумма, </a:t>
                      </a:r>
                      <a:br>
                        <a:rPr lang="ru-RU" altLang="ru-RU" sz="2000" b="1" dirty="0" smtClean="0">
                          <a:latin typeface="Garamond" pitchFamily="18" charset="0"/>
                        </a:rPr>
                      </a:br>
                      <a:r>
                        <a:rPr lang="ru-RU" altLang="ru-RU" sz="2000" b="1" dirty="0" smtClean="0">
                          <a:latin typeface="Garamond" pitchFamily="18" charset="0"/>
                        </a:rPr>
                        <a:t>тыс. руб.</a:t>
                      </a:r>
                      <a:endParaRPr lang="ru-RU" sz="2000" b="1" dirty="0">
                        <a:latin typeface="Garamond" pitchFamily="18" charset="0"/>
                      </a:endParaRP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000" b="1" dirty="0" smtClean="0">
                          <a:latin typeface="Garamond" pitchFamily="18" charset="0"/>
                        </a:rPr>
                        <a:t>мероприятие*</a:t>
                      </a:r>
                      <a:endParaRPr lang="ru-RU" sz="2000" b="1" dirty="0">
                        <a:latin typeface="Garamond" pitchFamily="18" charset="0"/>
                      </a:endParaRP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000" b="1" dirty="0" smtClean="0">
                          <a:latin typeface="Garamond" pitchFamily="18" charset="0"/>
                        </a:rPr>
                        <a:t>ожидаемый результат</a:t>
                      </a:r>
                      <a:endParaRPr lang="ru-RU" sz="2000" b="1" dirty="0">
                        <a:latin typeface="Garamond" pitchFamily="18" charset="0"/>
                      </a:endParaRPr>
                    </a:p>
                  </a:txBody>
                  <a:tcPr marL="91437" marR="91437" marT="45718" marB="45718"/>
                </a:tc>
              </a:tr>
              <a:tr h="2671541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2000" b="1" dirty="0" smtClean="0">
                          <a:latin typeface="Garamond" pitchFamily="18" charset="0"/>
                        </a:rPr>
                        <a:t>3 квартал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Garamond" pitchFamily="18" charset="0"/>
                        </a:rPr>
                        <a:t>2014</a:t>
                      </a:r>
                      <a:endParaRPr lang="ru-RU" sz="2000" b="1" dirty="0">
                        <a:latin typeface="Garamond" pitchFamily="18" charset="0"/>
                      </a:endParaRP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2000" b="1" dirty="0" smtClean="0">
                          <a:latin typeface="Garamond" pitchFamily="18" charset="0"/>
                        </a:rPr>
                        <a:t>100 тыс. руб. </a:t>
                      </a:r>
                      <a:endParaRPr lang="ru-RU" sz="2000" b="1" dirty="0">
                        <a:latin typeface="Garamond" pitchFamily="18" charset="0"/>
                      </a:endParaRP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Garamond" pitchFamily="18" charset="0"/>
                        </a:rPr>
                        <a:t>конкурс эффективных практик по воспитанию детей и подростков в духе уважения к культуре, традициям и обычаям народов, проживающих в Татарстане, в специализированных учреждениях для несовершеннолетних»</a:t>
                      </a:r>
                      <a:endParaRPr lang="ru-RU" sz="2000" b="0" dirty="0">
                        <a:latin typeface="Garamond" pitchFamily="18" charset="0"/>
                      </a:endParaRP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создание банка эффективных практик по воспитанию у детей и подростков духа уважения к культуре, традициям и обычаям народов Татарстана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  <a:p>
                      <a:endParaRPr lang="ru-RU" sz="2000" b="0" dirty="0">
                        <a:latin typeface="Garamond" pitchFamily="18" charset="0"/>
                      </a:endParaRPr>
                    </a:p>
                  </a:txBody>
                  <a:tcPr marL="91437" marR="91437" marT="45718" marB="45718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3626" y="808609"/>
            <a:ext cx="937165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Garamond" pitchFamily="18" charset="0"/>
              </a:rPr>
              <a:t>Сумма выделенная на реализацию п. п. 2.8. «Проведение конкурса эффективных практик по воспитанию детей и подростков в духе уважения к культуре, традициям и обычаям народов, проживающих в Татарстане, в специализированных учреждениях для несовершеннолетних» Государственной программы Республики Татарстан «Реализация государственной национальной политики в Республике Татарстан на 2014–2016 годы»</a:t>
            </a:r>
            <a:endParaRPr lang="ru-RU" altLang="ru-RU" sz="2000" b="1" dirty="0" smtClean="0">
              <a:latin typeface="Garamond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7961" y="307551"/>
            <a:ext cx="84829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труда, занятости и социальной защиты Республики Татарстан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7468" y="0"/>
            <a:ext cx="1597616" cy="16033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414834"/>
              </p:ext>
            </p:extLst>
          </p:nvPr>
        </p:nvGraphicFramePr>
        <p:xfrm>
          <a:off x="512209" y="1340285"/>
          <a:ext cx="8732761" cy="4068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0619"/>
                <a:gridCol w="4842142"/>
              </a:tblGrid>
              <a:tr h="48240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Номинации конкурса</a:t>
                      </a:r>
                      <a:endParaRPr lang="ru-RU" sz="2400" b="1" kern="1200" dirty="0">
                        <a:solidFill>
                          <a:schemeClr val="lt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91428" marR="91428" marT="45700" marB="4570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86296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1.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Лучшая программа специализированного учреждения для несовершеннолетних по воспитанию детей и подростков в духе уважения к культуре, традициям и обычаям народов, проживающим в Республике Татарстан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91428" marR="91428"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Направленность программы на обеспечение комплекса социальных и культурных мероприятий, ориентированных, на формирование у несовершеннолетних патриотического, морально-нравственного, культурного и толерантного мировоззрения</a:t>
                      </a:r>
                      <a:endParaRPr lang="ru-RU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Garamond" pitchFamily="18" charset="0"/>
                      </a:endParaRPr>
                    </a:p>
                    <a:p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ramond" pitchFamily="18" charset="0"/>
                      </a:endParaRPr>
                    </a:p>
                  </a:txBody>
                  <a:tcPr marL="91428" marR="91428" marT="45700" marB="4570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2209" y="360936"/>
            <a:ext cx="8670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труда, занятости и социальной защиты Республики Татарстан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7468" y="0"/>
            <a:ext cx="1597616" cy="16033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991790"/>
              </p:ext>
            </p:extLst>
          </p:nvPr>
        </p:nvGraphicFramePr>
        <p:xfrm>
          <a:off x="587509" y="1239298"/>
          <a:ext cx="8732761" cy="5030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7210"/>
                <a:gridCol w="5585551"/>
              </a:tblGrid>
              <a:tr h="67169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Номинации конкурса</a:t>
                      </a:r>
                      <a:endParaRPr lang="ru-RU" sz="2400" b="1" kern="1200" dirty="0">
                        <a:solidFill>
                          <a:schemeClr val="lt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91428" marR="91428" marT="45700" marB="4570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25203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2. Лучшая программа специализированного учреждения для несовершеннолетних по формированию у детей установок к принятию таких качеств, как: уважение к культуре, традициям и обычаям народов Республики Татарстан с привлечением добровольческих инициатив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91428" marR="91428"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x-none" sz="2000" kern="120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Направленность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программы</a:t>
                      </a:r>
                      <a:r>
                        <a:rPr lang="x-none" sz="2000" kern="120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на формирование у несовершеннолетних </a:t>
                      </a:r>
                      <a:r>
                        <a:rPr lang="x-none" sz="2000" b="0" kern="120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с</a:t>
                      </a:r>
                      <a:r>
                        <a:rPr lang="x-none" sz="2000" kern="120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пециализированных учреждений, нуждающихся в социальной реабилитации, ценностей дружественного и уважительного отношения к культуре, традициям и обычаям народов Республики Татарстан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с привлечением </a:t>
                      </a:r>
                      <a:r>
                        <a:rPr lang="x-none" sz="2000" b="0" kern="120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добровольческих инициатив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91428" marR="91428" marT="45700" marB="4570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49995" y="360936"/>
            <a:ext cx="8670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1350963" algn="l"/>
                <a:tab pos="16208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труда, занятости и социальной защиты Республики Татарстан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7468" y="0"/>
            <a:ext cx="1597616" cy="16033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402</TotalTime>
  <Words>1313</Words>
  <Application>Microsoft Office PowerPoint</Application>
  <PresentationFormat>Произвольный</PresentationFormat>
  <Paragraphs>123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VOLKOVA</dc:creator>
  <cp:lastModifiedBy>Хакимова Айсылу Саматовна</cp:lastModifiedBy>
  <cp:revision>25</cp:revision>
  <dcterms:created xsi:type="dcterms:W3CDTF">2014-03-06T09:35:21Z</dcterms:created>
  <dcterms:modified xsi:type="dcterms:W3CDTF">2018-01-30T08:58:22Z</dcterms:modified>
</cp:coreProperties>
</file>